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440" r:id="rId3"/>
    <p:sldId id="527" r:id="rId5"/>
    <p:sldId id="503" r:id="rId6"/>
    <p:sldId id="450" r:id="rId7"/>
    <p:sldId id="459" r:id="rId8"/>
    <p:sldId id="462" r:id="rId9"/>
    <p:sldId id="460" r:id="rId10"/>
    <p:sldId id="484" r:id="rId11"/>
    <p:sldId id="553" r:id="rId12"/>
    <p:sldId id="485" r:id="rId13"/>
    <p:sldId id="486" r:id="rId14"/>
    <p:sldId id="487" r:id="rId15"/>
    <p:sldId id="488" r:id="rId16"/>
    <p:sldId id="489" r:id="rId17"/>
    <p:sldId id="490" r:id="rId18"/>
    <p:sldId id="491" r:id="rId19"/>
    <p:sldId id="463" r:id="rId20"/>
    <p:sldId id="464" r:id="rId21"/>
    <p:sldId id="465" r:id="rId22"/>
    <p:sldId id="504" r:id="rId23"/>
    <p:sldId id="449" r:id="rId24"/>
    <p:sldId id="451" r:id="rId25"/>
    <p:sldId id="453" r:id="rId26"/>
    <p:sldId id="455" r:id="rId27"/>
    <p:sldId id="456" r:id="rId28"/>
    <p:sldId id="475" r:id="rId29"/>
    <p:sldId id="552" r:id="rId30"/>
    <p:sldId id="45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82" d="100"/>
          <a:sy n="82"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endParaRPr lang="en-US"/>
          </a:p>
          <a:p>
            <a:endParaRPr lang="en-US"/>
          </a:p>
          <a:p>
            <a:r>
              <a:rPr lang="en-US"/>
              <a:t>Rapid Packed Math: Packing two FP16 operations inside of a single FP32 operation in a vec2 style.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b="1"/>
              <a:t>https://www.reddit.com/r/hardware/comments/acjj8a/musings_on_vega_gcn_architecture/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https://gpuopen.com/amd-gcn-assembly-cross-lane-operations/</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panose="020B0604020202020204" pitchFamily="34" charset="0"/>
              <a:buChar char="•"/>
            </a:pPr>
            <a:r>
              <a:rPr lang="x-none" altLang="en-US" dirty="0"/>
              <a:t>HSA Intermediate Layer: HSA Intermediate Layer (HSAIL), a virtual instruction set for parallel programs;</a:t>
            </a:r>
            <a:endParaRPr lang="x-none" altLang="en-US" dirty="0"/>
          </a:p>
          <a:p>
            <a:pPr marL="171450" indent="-171450">
              <a:buFont typeface="Arial" panose="020B0604020202020204" pitchFamily="34" charset="0"/>
              <a:buChar char="•"/>
            </a:pPr>
            <a:r>
              <a:rPr lang="x-none" altLang="en-US" dirty="0"/>
              <a:t>HSA memory model;</a:t>
            </a:r>
            <a:endParaRPr lang="x-none" altLang="en-US" dirty="0"/>
          </a:p>
          <a:p>
            <a:pPr marL="171450" indent="-171450">
              <a:buFont typeface="Arial" panose="020B0604020202020204" pitchFamily="34"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panose="020B0604020202020204" pitchFamily="34"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b="1" dirty="0"/>
              <a:t>Various backends</a:t>
            </a:r>
            <a:r>
              <a:rPr lang="en-US" dirty="0"/>
              <a:t> </a:t>
            </a:r>
            <a:r>
              <a:rPr lang="x-none" altLang="en-US" dirty="0"/>
              <a:t>supported by rocALUTION:</a:t>
            </a:r>
            <a:endParaRPr lang="x-none" altLang="en-US" dirty="0"/>
          </a:p>
          <a:p>
            <a:pPr marL="171450" indent="-171450">
              <a:buFont typeface="Arial" panose="020B0604020202020204" pitchFamily="34" charset="0"/>
              <a:buChar char="•"/>
            </a:pPr>
            <a:r>
              <a:rPr lang="en-US" dirty="0"/>
              <a:t>        Host - fallback backend, designed for CPUs</a:t>
            </a:r>
            <a:endParaRPr lang="en-US" dirty="0"/>
          </a:p>
          <a:p>
            <a:pPr marL="171450" indent="-171450">
              <a:buFont typeface="Arial" panose="020B0604020202020204" pitchFamily="34" charset="0"/>
              <a:buChar char="•"/>
            </a:pPr>
            <a:r>
              <a:rPr lang="en-US" dirty="0"/>
              <a:t>        GPU/HIP - accelerator backend, designed for HIP capable AMD GPUs</a:t>
            </a:r>
            <a:endParaRPr lang="en-US" dirty="0"/>
          </a:p>
          <a:p>
            <a:pPr marL="171450" indent="-171450">
              <a:buFont typeface="Arial" panose="020B0604020202020204" pitchFamily="34" charset="0"/>
              <a:buChar char="•"/>
            </a:pPr>
            <a:r>
              <a:rPr lang="en-US" dirty="0"/>
              <a:t>        OpenMP - designed for multi-core CPUs</a:t>
            </a:r>
            <a:endParaRPr lang="en-US" dirty="0"/>
          </a:p>
          <a:p>
            <a:pPr marL="171450" indent="-171450">
              <a:buFont typeface="Arial" panose="020B0604020202020204" pitchFamily="34"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a:t>
            </a:r>
            <a:r>
              <a:rPr lang="x-none" altLang="en-US" b="1" dirty="0"/>
              <a:t>OpenCL matrix multiplication</a:t>
            </a:r>
            <a:r>
              <a:rPr lang="x-none" altLang="en-US" dirty="0"/>
              <a:t> (GEMM) kernels.</a:t>
            </a:r>
            <a:endParaRPr lang="x-none" altLang="en-US" dirty="0"/>
          </a:p>
          <a:p>
            <a:pPr marL="171450" indent="-171450"/>
            <a:r>
              <a:rPr lang="x-none" altLang="en-US" dirty="0"/>
              <a:t>rocThrust: Thrust is a </a:t>
            </a:r>
            <a:r>
              <a:rPr lang="x-none" altLang="en-US" b="1" dirty="0"/>
              <a:t>parallel algorithms library</a:t>
            </a:r>
            <a:r>
              <a:rPr lang="x-none" altLang="en-US" dirty="0"/>
              <a:t> which resembles the </a:t>
            </a:r>
            <a:r>
              <a:rPr lang="x-none" altLang="en-US" b="1" dirty="0"/>
              <a:t>C++ Standard Template Library (STL)</a:t>
            </a:r>
            <a:r>
              <a:rPr lang="x-none" altLang="en-US" dirty="0"/>
              <a:t>. This library has been ported to HIP/ROCm platform, which uses the </a:t>
            </a:r>
            <a:r>
              <a:rPr lang="x-none" altLang="en-US" b="1" dirty="0"/>
              <a:t>rocPRIM library</a:t>
            </a:r>
            <a:r>
              <a:rPr lang="x-none" altLang="en-US" dirty="0"/>
              <a:t> (The rocPRIM is a header-only library providing </a:t>
            </a:r>
            <a:r>
              <a:rPr lang="x-none" altLang="en-US" b="1" dirty="0"/>
              <a:t>HIP parallel primitives</a:t>
            </a:r>
            <a:r>
              <a:rPr lang="x-none" altLang="en-US" dirty="0"/>
              <a:t> for developing performant GPU-accelerated code on AMD ROCm platform).</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a:t>
            </a:r>
            <a:r>
              <a:rPr lang="x-none" altLang="en-US" b="1" dirty="0"/>
              <a:t> BFloat16 on Radeon Instinct MI50, MI60</a:t>
            </a:r>
            <a:r>
              <a:rPr lang="x-none" altLang="en-US" dirty="0"/>
              <a:t>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 (unit of least precision)</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a:t>
            </a:r>
            <a:endParaRPr lang="en-US"/>
          </a:p>
          <a:p>
            <a:r>
              <a:rPr lang="en-US"/>
              <a:t>A docker container: rocm/tensorflow:latest(https://hub.docker.com/r/rocm/tensorflow/) is readily available to be used</a:t>
            </a:r>
            <a:r>
              <a:rPr lang="x-none" altLang="en-US"/>
              <a:t>.</a:t>
            </a:r>
            <a:endParaRPr lang="x-none" altLang="en-US"/>
          </a:p>
          <a:p>
            <a:r>
              <a:rPr lang="x-none" altLang="en-US"/>
              <a:t>PyTorch w/ ROCm Hardware Configuration: A Vega10 / gfx900 generation discrete graphics card is required (Vega56, Vega64, or MI25).</a:t>
            </a:r>
            <a:endParaRPr lang="x-none" altLang="en-US"/>
          </a:p>
          <a:p>
            <a:r>
              <a:rPr lang="x-none" altLang="en-US"/>
              <a:t>Radeon Vega系列是AMD推出的顯示核心系列。這些卡使用了"Vega"架構，並且搭載HBM2高頻寬記憶體。 </a:t>
            </a:r>
            <a:r>
              <a:rPr lang="x-none" altLang="en-US" b="1"/>
              <a:t>Vega是第一個使用第五代GCN架構</a:t>
            </a:r>
            <a:r>
              <a:rPr lang="x-none" altLang="en-US"/>
              <a:t>並且在2018將由Navi架構接替。</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conforms to a parallel programming standards such as </a:t>
            </a:r>
            <a:r>
              <a:rPr lang="x-none" altLang="en-US" b="1"/>
              <a:t>C++ AMP</a:t>
            </a:r>
            <a:r>
              <a:rPr lang="x-none" altLang="en-US"/>
              <a:t> (C++ AMP是微软公司基于DirectX 11技术实现的一个并行计算库), </a:t>
            </a:r>
            <a:r>
              <a:rPr lang="x-none" altLang="en-US" b="1"/>
              <a:t>HC</a:t>
            </a:r>
            <a:r>
              <a:rPr lang="x-none" altLang="en-US"/>
              <a:t> (C++17 Parallel STL), or </a:t>
            </a:r>
            <a:r>
              <a:rPr lang="x-none" altLang="en-US" b="1"/>
              <a:t>OpenMP </a:t>
            </a:r>
            <a:r>
              <a:rPr lang="x-none" altLang="en-US"/>
              <a:t>(一套支持跨平台共享内存方式的多线程并发的编程API), and transforms it into the AMD GCN ISA. The project is based on LLVM (backend) + CLANG (front end).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x-none" altLang="zh-CN"/>
              <a:t>Reference:</a:t>
            </a:r>
            <a:endParaRPr lang="x-none" altLang="zh-CN"/>
          </a:p>
          <a:p>
            <a:r>
              <a:rPr lang="x-none" altLang="zh-CN"/>
              <a:t>https://www.khronos.org/assets/uploads/developers/library/2019-embedded-vision-summit/7%20OpenVX-Tutorials-AMD-Khronos-EVS-Workshop_May19.pdf</a:t>
            </a:r>
            <a:endParaRPr lang="x-none" altLang="zh-CN"/>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endParaRPr lang="zh-CN" altLang="en-US" dirty="0"/>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p:nvPr>
        </p:nvSpPr>
        <p:spPr>
          <a:xfrm>
            <a:off x="1422400" y="365126"/>
            <a:ext cx="9647600" cy="1028246"/>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emf"/><Relationship Id="rId1" Type="http://schemas.openxmlformats.org/officeDocument/2006/relationships/image" Target="../media/image16.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endParaRPr lang="x-none"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endParaRPr lang="x-none"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endParaRPr lang="x-none" altLang="en-US" sz="3600"/>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endParaRPr lang="en-US"/>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endParaRPr lang="x-none" altLang="en-US" sz="3600"/>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endParaRPr lang="en-US" sz="3600" dirty="0"/>
          </a:p>
        </p:txBody>
      </p:sp>
      <p:sp>
        <p:nvSpPr>
          <p:cNvPr id="3" name="Content Placeholder 2"/>
          <p:cNvSpPr>
            <a:spLocks noGrp="1"/>
          </p:cNvSpPr>
          <p:nvPr>
            <p:ph sz="half" idx="1"/>
          </p:nvPr>
        </p:nvSpPr>
        <p:spPr>
          <a:xfrm>
            <a:off x="591185" y="1258570"/>
            <a:ext cx="5798820" cy="5410200"/>
          </a:xfrm>
        </p:spPr>
        <p:txBody>
          <a:bodyPr>
            <a:normAutofit fontScale="60000" lnSpcReduction="20000"/>
          </a:bodyPr>
          <a:lstStyle/>
          <a:p>
            <a:pPr fontAlgn="auto">
              <a:lnSpc>
                <a:spcPct val="150000"/>
              </a:lnSpc>
            </a:pPr>
            <a:r>
              <a:rPr lang="en-US" dirty="0"/>
              <a:t>Neural Net Model Compiler &amp; Optimizer converts pre-trained neural network models to </a:t>
            </a:r>
            <a:r>
              <a:rPr lang="en-US" dirty="0" err="1"/>
              <a:t>MIVisionX</a:t>
            </a:r>
            <a:r>
              <a:rPr lang="en-US" dirty="0"/>
              <a:t> runtime code for optimized inference.</a:t>
            </a:r>
            <a:endParaRPr lang="en-US" dirty="0"/>
          </a:p>
          <a:p>
            <a:pPr fontAlgn="auto">
              <a:lnSpc>
                <a:spcPct val="150000"/>
              </a:lnSpc>
            </a:pPr>
            <a:r>
              <a:rPr lang="en-US" dirty="0" err="1"/>
              <a:t>MIVisionX</a:t>
            </a:r>
            <a:r>
              <a:rPr lang="en-US" dirty="0"/>
              <a:t> </a:t>
            </a:r>
            <a:r>
              <a:rPr lang="en-US" dirty="0" err="1"/>
              <a:t>RunTime</a:t>
            </a:r>
            <a:r>
              <a:rPr lang="x-none" altLang="en-US" dirty="0"/>
              <a:t>: AMD OpenVX + OpenCV-Interop Kernels</a:t>
            </a:r>
            <a:endParaRPr lang="x-none" altLang="en-US" dirty="0"/>
          </a:p>
          <a:p>
            <a:pPr fontAlgn="auto">
              <a:lnSpc>
                <a:spcPct val="150000"/>
              </a:lnSpc>
            </a:pPr>
            <a:r>
              <a:rPr lang="en-US" dirty="0"/>
              <a:t>Pre-requisites</a:t>
            </a:r>
            <a:r>
              <a:rPr lang="x-none" altLang="en-US" dirty="0"/>
              <a:t>: Install ROCm, and MIVisionX, numpy, onnx, nnef-parser</a:t>
            </a:r>
            <a:endParaRPr lang="x-none" altLang="en-US" dirty="0"/>
          </a:p>
          <a:p>
            <a:pPr fontAlgn="auto">
              <a:lnSpc>
                <a:spcPct val="150000"/>
              </a:lnSpc>
            </a:pPr>
            <a:r>
              <a:rPr lang="en-US" dirty="0"/>
              <a:t>Model Compiler &amp; Optimizer Usage</a:t>
            </a:r>
            <a:endParaRPr lang="en-US" dirty="0"/>
          </a:p>
          <a:p>
            <a:pPr lvl="1" fontAlgn="auto">
              <a:lnSpc>
                <a:spcPct val="150000"/>
              </a:lnSpc>
            </a:pPr>
            <a:r>
              <a:rPr lang="en-US" dirty="0"/>
              <a:t>Step 1 - Convert Pre-trained model to AMD NNIR</a:t>
            </a:r>
            <a:r>
              <a:rPr lang="x-none" altLang="en-US" dirty="0"/>
              <a:t>, pre-trained models can be Caffe, ONNX, NNEF;</a:t>
            </a:r>
            <a:endParaRPr lang="x-none" altLang="en-US" dirty="0"/>
          </a:p>
          <a:p>
            <a:pPr lvl="1" fontAlgn="auto">
              <a:lnSpc>
                <a:spcPct val="150000"/>
              </a:lnSpc>
            </a:pPr>
            <a:r>
              <a:rPr lang="en-US" dirty="0"/>
              <a:t>Step 2 - Apply Optimizations</a:t>
            </a:r>
            <a:endParaRPr lang="en-US" dirty="0"/>
          </a:p>
          <a:p>
            <a:pPr lvl="2" fontAlgn="auto">
              <a:lnSpc>
                <a:spcPct val="150000"/>
              </a:lnSpc>
            </a:pPr>
            <a:r>
              <a:rPr lang="x-none" altLang="en-US" dirty="0"/>
              <a:t>Update batch size in AMD NNIR model</a:t>
            </a:r>
            <a:endParaRPr lang="x-none" altLang="en-US" dirty="0"/>
          </a:p>
          <a:p>
            <a:pPr lvl="2" fontAlgn="auto">
              <a:lnSpc>
                <a:spcPct val="150000"/>
              </a:lnSpc>
            </a:pPr>
            <a:r>
              <a:rPr lang="x-none" altLang="en-US" dirty="0"/>
              <a:t>Fuse operations in AMD NNIR model</a:t>
            </a:r>
            <a:endParaRPr lang="x-none" altLang="en-US" dirty="0"/>
          </a:p>
          <a:p>
            <a:pPr lvl="2" fontAlgn="auto">
              <a:lnSpc>
                <a:spcPct val="150000"/>
              </a:lnSpc>
            </a:pPr>
            <a:r>
              <a:rPr lang="x-none" altLang="en-US" dirty="0"/>
              <a:t>Quantize the model to float 16</a:t>
            </a:r>
            <a:endParaRPr lang="x-none" altLang="en-US" dirty="0"/>
          </a:p>
          <a:p>
            <a:pPr lvl="2" fontAlgn="auto">
              <a:lnSpc>
                <a:spcPct val="150000"/>
              </a:lnSpc>
            </a:pPr>
            <a:r>
              <a:rPr lang="x-none" altLang="en-US" dirty="0"/>
              <a:t>Workaround groups using slice and concat operations in AMD NNIR model</a:t>
            </a:r>
            <a:endParaRPr lang="x-none" altLang="en-US" dirty="0"/>
          </a:p>
          <a:p>
            <a:pPr lvl="1" fontAlgn="auto">
              <a:lnSpc>
                <a:spcPct val="150000"/>
              </a:lnSpc>
            </a:pPr>
            <a:r>
              <a:rPr lang="x-none" altLang="en-US" dirty="0"/>
              <a:t>Step 3 - Convert AMD NNIR to OpenVX C code </a:t>
            </a:r>
            <a:r>
              <a:rPr lang="en-US" altLang="x-none" dirty="0"/>
              <a:t>w/ nnir_to_openvx.py</a:t>
            </a:r>
            <a:endParaRPr lang="en-US" dirty="0"/>
          </a:p>
        </p:txBody>
      </p:sp>
      <p:pic>
        <p:nvPicPr>
          <p:cNvPr id="6" name="Content Placeholder 5"/>
          <p:cNvPicPr>
            <a:picLocks noGrp="1" noChangeAspect="1"/>
          </p:cNvPicPr>
          <p:nvPr>
            <p:ph sz="half" idx="2"/>
          </p:nvPr>
        </p:nvPicPr>
        <p:blipFill>
          <a:blip r:embed="rId1"/>
          <a:stretch>
            <a:fillRect/>
          </a:stretch>
        </p:blipFill>
        <p:spPr>
          <a:xfrm>
            <a:off x="6842125" y="1798955"/>
            <a:ext cx="5136515" cy="39662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endParaRPr lang="en-US"/>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endParaRPr lang="en-US"/>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endParaRPr lang="x-none" altLang="en-US"/>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a:t>
            </a:r>
            <a:r>
              <a:rPr lang="x-none" altLang="en-US" b="1"/>
              <a:t>Rapid Pack Math</a:t>
            </a:r>
            <a:r>
              <a:rPr lang="x-none" altLang="en-US"/>
              <a:t> </a:t>
            </a:r>
            <a:r>
              <a:rPr lang="en-US" altLang="x-none" b="1"/>
              <a:t>T</a:t>
            </a:r>
            <a:r>
              <a:rPr lang="x-none" altLang="en-US" b="1"/>
              <a:t>echnology</a:t>
            </a:r>
            <a:r>
              <a:rPr lang="x-none" altLang="en-US"/>
              <a:t>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Grp="1" noChangeAspect="1"/>
          </p:cNvPicPr>
          <p:nvPr>
            <p:ph sz="half" idx="2"/>
          </p:nvPr>
        </p:nvPicPr>
        <p:blipFill>
          <a:blip r:embed="rId1"/>
          <a:stretch>
            <a:fillRect/>
          </a:stretch>
        </p:blipFill>
        <p:spPr>
          <a:xfrm>
            <a:off x="7206615" y="1825625"/>
            <a:ext cx="46361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endParaRPr lang="x-none" altLang="en-US"/>
          </a:p>
        </p:txBody>
      </p:sp>
      <p:pic>
        <p:nvPicPr>
          <p:cNvPr id="5" name="Content Placeholder 4"/>
          <p:cNvPicPr>
            <a:picLocks noGrp="1" noChangeAspect="1"/>
          </p:cNvPicPr>
          <p:nvPr>
            <p:ph sz="half" idx="1"/>
          </p:nvPr>
        </p:nvPicPr>
        <p:blipFill>
          <a:blip r:embed="rId1"/>
          <a:stretch>
            <a:fillRect/>
          </a:stretch>
        </p:blipFill>
        <p:spPr>
          <a:xfrm>
            <a:off x="6797040" y="1783080"/>
            <a:ext cx="5181600" cy="3419475"/>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72500" lnSpcReduction="2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64 CUs (Compute Units) -- 64 CUs on Vega64. 56 CUs on Vega56.</a:t>
            </a:r>
            <a:endParaRPr lang="en-US"/>
          </a:p>
          <a:p>
            <a:pPr lvl="1"/>
            <a:r>
              <a:rPr lang="en-US"/>
              <a:t>16kB L1 (Level 1) data-cache per CU</a:t>
            </a:r>
            <a:endParaRPr lang="en-US"/>
          </a:p>
          <a:p>
            <a:pPr lvl="1"/>
            <a:r>
              <a:rPr lang="en-US"/>
              <a:t>64kB LDS (Local Data Store) per CU</a:t>
            </a:r>
            <a:endParaRPr lang="en-US"/>
          </a:p>
          <a:p>
            <a:pPr lvl="1"/>
            <a:r>
              <a:rPr lang="en-US"/>
              <a:t>4-vALUs (vector Arithmetic Logic Unit) per CU</a:t>
            </a:r>
            <a:endParaRPr lang="en-US"/>
          </a:p>
          <a:p>
            <a:pPr lvl="1"/>
            <a:r>
              <a:rPr lang="en-US"/>
              <a:t>16 PE (Processing Elements) per vALU</a:t>
            </a:r>
            <a:endParaRPr lang="en-US"/>
          </a:p>
          <a:p>
            <a:pPr lvl="1"/>
            <a:r>
              <a:rPr lang="en-US"/>
              <a:t>4 x 256 vGPRs (vector General Purpose Registers) per PE</a:t>
            </a:r>
            <a:endParaRPr lang="en-US"/>
          </a:p>
          <a:p>
            <a:pPr lvl="1"/>
            <a:r>
              <a:rPr lang="en-US"/>
              <a:t>1-sALU (scalar Arithmetic Logic Unit) per CU</a:t>
            </a:r>
            <a:endParaRPr lang="en-US"/>
          </a:p>
          <a:p>
            <a:pPr lvl="1"/>
            <a:r>
              <a:rPr lang="en-US"/>
              <a:t>Grand Total: 64 CUs x 4 vALUs x 16 PEs == 4096 "shaders"</a:t>
            </a:r>
            <a:endParaRPr lang="en-US"/>
          </a:p>
          <a:p>
            <a:r>
              <a:rPr lang="en-US"/>
              <a:t>64 workitem (parallel elements, also called lane) / wavefront, 16 wavefront / work group, so the max 1024 workitems can be handled in </a:t>
            </a:r>
            <a:r>
              <a:rPr lang="en-US" b="1"/>
              <a:t>single one instruction</a:t>
            </a:r>
            <a:r>
              <a:rPr lang="en-US"/>
              <a:t> (i.e. one pass).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04520"/>
          </a:xfrm>
        </p:spPr>
        <p:txBody>
          <a:bodyPr>
            <a:normAutofit fontScale="90000"/>
          </a:bodyPr>
          <a:lstStyle/>
          <a:p>
            <a:r>
              <a:rPr lang="x-none" altLang="en-US"/>
              <a:t>Compute Unit (CU) and Memory Hierarchy</a:t>
            </a:r>
            <a:endParaRPr lang="x-none" altLang="en-US"/>
          </a:p>
        </p:txBody>
      </p:sp>
      <p:sp>
        <p:nvSpPr>
          <p:cNvPr id="3" name="Content Placeholder 2"/>
          <p:cNvSpPr>
            <a:spLocks noGrp="1"/>
          </p:cNvSpPr>
          <p:nvPr>
            <p:ph sz="half" idx="1"/>
          </p:nvPr>
        </p:nvSpPr>
        <p:spPr>
          <a:xfrm>
            <a:off x="336550" y="1358265"/>
            <a:ext cx="5683250" cy="5372100"/>
          </a:xfrm>
        </p:spPr>
        <p:txBody>
          <a:bodyPr>
            <a:normAutofit fontScale="52500" lnSpcReduction="20000"/>
          </a:bodyPr>
          <a:lstStyle/>
          <a:p>
            <a:pPr indent="0" fontAlgn="auto">
              <a:lnSpc>
                <a:spcPct val="150000"/>
              </a:lnSpc>
            </a:pPr>
            <a:r>
              <a:rPr lang="en-US" altLang="x-none"/>
              <a:t>SGPR and VGPR</a:t>
            </a:r>
            <a:endParaRPr lang="en-US" altLang="x-none"/>
          </a:p>
          <a:p>
            <a:pPr lvl="1" indent="0" fontAlgn="auto">
              <a:lnSpc>
                <a:spcPct val="150000"/>
              </a:lnSpc>
            </a:pPr>
            <a:r>
              <a:rPr lang="en-US" altLang="x-none"/>
              <a:t>xGRR</a:t>
            </a:r>
            <a:r>
              <a:rPr lang="x-none" altLang="en-US"/>
              <a:t> bandwidth is (1,050 GHz) * (64 CUs) * (64 lanes) * (12 bytes per lane) = </a:t>
            </a:r>
            <a:r>
              <a:rPr lang="x-none" altLang="en-US" b="1"/>
              <a:t>51.6 TB/s</a:t>
            </a:r>
            <a:r>
              <a:rPr lang="x-none" altLang="en-US"/>
              <a:t>.</a:t>
            </a:r>
            <a:endParaRPr lang="x-none" altLang="en-US"/>
          </a:p>
          <a:p>
            <a:pPr indent="0" fontAlgn="auto">
              <a:lnSpc>
                <a:spcPct val="150000"/>
              </a:lnSpc>
            </a:pPr>
            <a:r>
              <a:rPr lang="x-none" altLang="en-US"/>
              <a:t>Local Data Share (LDS)</a:t>
            </a:r>
            <a:endParaRPr lang="x-none" altLang="en-US"/>
          </a:p>
          <a:p>
            <a:pPr lvl="1" indent="0" fontAlgn="auto">
              <a:lnSpc>
                <a:spcPct val="150000"/>
              </a:lnSpc>
            </a:pPr>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a:t>
            </a:r>
            <a:r>
              <a:rPr lang="en-US" altLang="x-none" b="1"/>
              <a:t>8.6 TB/s</a:t>
            </a:r>
            <a:r>
              <a:rPr lang="en-US" altLang="x-none"/>
              <a:t> (R9 Fury X for example)</a:t>
            </a:r>
            <a:endParaRPr lang="en-US" altLang="x-none"/>
          </a:p>
          <a:p>
            <a:pPr lvl="0" indent="0" fontAlgn="auto">
              <a:lnSpc>
                <a:spcPct val="150000"/>
              </a:lnSpc>
            </a:pPr>
            <a:r>
              <a:rPr lang="x-none" altLang="en-US" sz="2400"/>
              <a:t>Global Data Share (GDS)</a:t>
            </a:r>
            <a:endParaRPr lang="x-none" altLang="en-US" sz="2400"/>
          </a:p>
          <a:p>
            <a:pPr lvl="1" indent="0" fontAlgn="auto">
              <a:lnSpc>
                <a:spcPct val="150000"/>
              </a:lnSpc>
            </a:pPr>
            <a:r>
              <a:rPr lang="x-none" altLang="en-US" sz="2000"/>
              <a:t>GDS is configured with 32 banks, each with 512 entries of 4 bytes each.</a:t>
            </a:r>
            <a:endParaRPr lang="x-none" altLang="en-US" sz="2000"/>
          </a:p>
          <a:p>
            <a:pPr lvl="0" indent="0" fontAlgn="auto">
              <a:lnSpc>
                <a:spcPct val="150000"/>
              </a:lnSpc>
            </a:pPr>
            <a:r>
              <a:rPr lang="x-none" altLang="en-US" sz="2400"/>
              <a:t>DS-Permute Instructions </a:t>
            </a:r>
            <a:r>
              <a:rPr lang="en-US" altLang="x-none" sz="2400"/>
              <a:t>support Cross-Lane Operations</a:t>
            </a:r>
            <a:endParaRPr lang="en-US" altLang="x-none" sz="2400"/>
          </a:p>
          <a:p>
            <a:pPr lvl="1" indent="0" fontAlgn="auto">
              <a:lnSpc>
                <a:spcPct val="150000"/>
              </a:lnSpc>
            </a:pPr>
            <a:r>
              <a:rPr lang="x-none" altLang="en-US" sz="2000"/>
              <a:t>ds_permute_b32 and ds_bpermute_b32 . They use LDS hardware to route data between the 64 lanes of a wavefront</a:t>
            </a:r>
            <a:endParaRPr lang="x-none" altLang="en-US" sz="2000"/>
          </a:p>
          <a:p>
            <a:pPr lvl="1" indent="0" fontAlgn="auto">
              <a:lnSpc>
                <a:spcPct val="150000"/>
              </a:lnSpc>
            </a:pPr>
            <a:r>
              <a:rPr lang="x-none" altLang="en-US" sz="2000"/>
              <a:t>ds_swizzle_b32</a:t>
            </a:r>
            <a:r>
              <a:rPr lang="en-US" altLang="x-none" sz="2000"/>
              <a:t>, VOP_DPP modifier, which allows VALU instructions to access data in neighboring lanes</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386830" y="1955800"/>
            <a:ext cx="5568315" cy="4181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lstStyle/>
          <a:p>
            <a:r>
              <a:rPr lang="x-none" altLang="en-US" dirty="0"/>
              <a:t>ROCm: AMD open-source HPC/Hyperscale-class platform for multiple GPU nodes' computing;</a:t>
            </a:r>
            <a:endParaRPr lang="x-none" altLang="en-US" dirty="0"/>
          </a:p>
          <a:p>
            <a:r>
              <a:rPr lang="x-none" altLang="en-US" dirty="0"/>
              <a:t>ROCm has been integrated into Tensorflow and PyTorch framework, also support heterogeneous-computing application development based on OpenVX, OpenCL, CUDA seamlessly</a:t>
            </a:r>
            <a:r>
              <a:rPr lang="en-US" altLang="en-US" dirty="0"/>
              <a:t>;</a:t>
            </a:r>
            <a:endParaRPr lang="en-US" altLang="en-US" dirty="0"/>
          </a:p>
          <a:p>
            <a:r>
              <a:rPr lang="en-US" altLang="en-US" dirty="0" err="1"/>
              <a:t>MIVisionX</a:t>
            </a:r>
            <a:r>
              <a:rPr lang="en-US" altLang="en-US" dirty="0"/>
              <a:t> toolkit is a comprehensive set of computer vision and machine intelligence libraries, utilities and applications bundled into a single toolkit.</a:t>
            </a:r>
            <a:endParaRPr lang="x-none" altLang="en-US" dirty="0"/>
          </a:p>
          <a:p>
            <a:endParaRPr lang="x-none" altLang="en-US" dirty="0"/>
          </a:p>
          <a:p>
            <a:endParaRPr lang="x-none"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557530"/>
          </a:xfrm>
        </p:spPr>
        <p:txBody>
          <a:bodyPr>
            <a:normAutofit/>
          </a:bodyPr>
          <a:lstStyle/>
          <a:p>
            <a:r>
              <a:rPr lang="en-US" sz="2800" dirty="0"/>
              <a:t>Performance Overview of Various CPU and GPU Architecture</a:t>
            </a:r>
            <a:endParaRPr sz="2800"/>
          </a:p>
        </p:txBody>
      </p:sp>
      <p:pic>
        <p:nvPicPr>
          <p:cNvPr id="5" name="Content Placeholder 4"/>
          <p:cNvPicPr>
            <a:picLocks noGrp="1" noChangeAspect="1"/>
          </p:cNvPicPr>
          <p:nvPr>
            <p:ph sz="half" idx="1"/>
          </p:nvPr>
        </p:nvPicPr>
        <p:blipFill>
          <a:blip r:embed="rId1"/>
          <a:stretch>
            <a:fillRect/>
          </a:stretch>
        </p:blipFill>
        <p:spPr>
          <a:xfrm>
            <a:off x="221064" y="1858945"/>
            <a:ext cx="5798736" cy="3609078"/>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1858945"/>
            <a:ext cx="5798736" cy="36130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endParaRPr lang="x-none" altLang="en-US"/>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endParaRPr lang="en-US" sz="1800" dirty="0"/>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endParaRPr lang="x-none" altLang="en-US"/>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endParaRPr sz="1900"/>
                    </a:p>
                  </a:txBody>
                  <a:tcPr/>
                </a:tc>
                <a:tc>
                  <a:txBody>
                    <a:bodyPr/>
                    <a:lstStyle/>
                    <a:p>
                      <a:pPr>
                        <a:buNone/>
                      </a:pPr>
                      <a:r>
                        <a:rPr sz="1900"/>
                        <a:t>ROCm </a:t>
                      </a:r>
                      <a:endParaRPr sz="1900"/>
                    </a:p>
                  </a:txBody>
                  <a:tcPr/>
                </a:tc>
                <a:tc>
                  <a:txBody>
                    <a:bodyPr/>
                    <a:lstStyle/>
                    <a:p>
                      <a:pPr>
                        <a:buNone/>
                      </a:pPr>
                      <a:r>
                        <a:rPr sz="1900"/>
                        <a:t>备注</a:t>
                      </a:r>
                      <a:endParaRPr sz="1900"/>
                    </a:p>
                  </a:txBody>
                  <a:tcPr/>
                </a:tc>
              </a:tr>
              <a:tr h="381000">
                <a:tc>
                  <a:txBody>
                    <a:bodyPr/>
                    <a:lstStyle/>
                    <a:p>
                      <a:pPr>
                        <a:buNone/>
                      </a:pPr>
                      <a:r>
                        <a:rPr sz="1900"/>
                        <a:t>CUDA API </a:t>
                      </a:r>
                      <a:endParaRPr sz="1900"/>
                    </a:p>
                  </a:txBody>
                  <a:tcPr/>
                </a:tc>
                <a:tc>
                  <a:txBody>
                    <a:bodyPr/>
                    <a:lstStyle/>
                    <a:p>
                      <a:pPr>
                        <a:buNone/>
                      </a:pPr>
                      <a:r>
                        <a:rPr sz="1900"/>
                        <a:t>HIP </a:t>
                      </a:r>
                      <a:endParaRPr sz="1900"/>
                    </a:p>
                  </a:txBody>
                  <a:tcPr/>
                </a:tc>
                <a:tc>
                  <a:txBody>
                    <a:bodyPr/>
                    <a:lstStyle/>
                    <a:p>
                      <a:pPr>
                        <a:buNone/>
                      </a:pPr>
                      <a:r>
                        <a:rPr sz="1900"/>
                        <a:t>C++ 扩展语法</a:t>
                      </a:r>
                      <a:endParaRPr sz="1900"/>
                    </a:p>
                  </a:txBody>
                  <a:tcPr/>
                </a:tc>
              </a:tr>
              <a:tr h="381000">
                <a:tc>
                  <a:txBody>
                    <a:bodyPr/>
                    <a:lstStyle/>
                    <a:p>
                      <a:pPr>
                        <a:buNone/>
                      </a:pPr>
                      <a:r>
                        <a:rPr sz="1900"/>
                        <a:t>NVCC </a:t>
                      </a:r>
                      <a:endParaRPr sz="1900"/>
                    </a:p>
                  </a:txBody>
                  <a:tcPr/>
                </a:tc>
                <a:tc>
                  <a:txBody>
                    <a:bodyPr/>
                    <a:lstStyle/>
                    <a:p>
                      <a:pPr>
                        <a:buNone/>
                      </a:pPr>
                      <a:r>
                        <a:rPr sz="1900"/>
                        <a:t>HCC </a:t>
                      </a:r>
                      <a:endParaRPr sz="1900"/>
                    </a:p>
                  </a:txBody>
                  <a:tcPr/>
                </a:tc>
                <a:tc>
                  <a:txBody>
                    <a:bodyPr/>
                    <a:lstStyle/>
                    <a:p>
                      <a:pPr>
                        <a:buNone/>
                      </a:pPr>
                      <a:r>
                        <a:rPr sz="1900"/>
                        <a:t>编译器</a:t>
                      </a:r>
                      <a:endParaRPr sz="1900"/>
                    </a:p>
                  </a:txBody>
                  <a:tcPr/>
                </a:tc>
              </a:tr>
              <a:tr h="381000">
                <a:tc>
                  <a:txBody>
                    <a:bodyPr/>
                    <a:lstStyle/>
                    <a:p>
                      <a:pPr>
                        <a:buNone/>
                      </a:pPr>
                      <a:r>
                        <a:rPr sz="1900"/>
                        <a:t>CUDA 函数库 </a:t>
                      </a:r>
                      <a:endParaRPr sz="1900"/>
                    </a:p>
                  </a:txBody>
                  <a:tcPr/>
                </a:tc>
                <a:tc>
                  <a:txBody>
                    <a:bodyPr/>
                    <a:lstStyle/>
                    <a:p>
                      <a:pPr>
                        <a:buNone/>
                      </a:pPr>
                      <a:r>
                        <a:rPr sz="1900"/>
                        <a:t>ROC 库、HC 库 </a:t>
                      </a:r>
                      <a:endParaRPr sz="1900"/>
                    </a:p>
                  </a:txBody>
                  <a:tcPr/>
                </a:tc>
                <a:tc>
                  <a:txBody>
                    <a:bodyPr/>
                    <a:lstStyle/>
                    <a:p>
                      <a:pPr>
                        <a:buNone/>
                      </a:pPr>
                      <a:endParaRPr sz="1900"/>
                    </a:p>
                  </a:txBody>
                  <a:tcPr/>
                </a:tc>
              </a:tr>
              <a:tr h="381000">
                <a:tc>
                  <a:txBody>
                    <a:bodyPr/>
                    <a:lstStyle/>
                    <a:p>
                      <a:pPr>
                        <a:buNone/>
                      </a:pPr>
                      <a:r>
                        <a:rPr sz="1900"/>
                        <a:t>Thrust </a:t>
                      </a:r>
                      <a:endParaRPr sz="1900"/>
                    </a:p>
                  </a:txBody>
                  <a:tcPr/>
                </a:tc>
                <a:tc>
                  <a:txBody>
                    <a:bodyPr/>
                    <a:lstStyle/>
                    <a:p>
                      <a:pPr>
                        <a:buNone/>
                      </a:pPr>
                      <a:r>
                        <a:rPr sz="1900"/>
                        <a:t>Parallel STL </a:t>
                      </a:r>
                      <a:endParaRPr sz="1900"/>
                    </a:p>
                  </a:txBody>
                  <a:tcPr/>
                </a:tc>
                <a:tc>
                  <a:txBody>
                    <a:bodyPr/>
                    <a:lstStyle/>
                    <a:p>
                      <a:pPr>
                        <a:buNone/>
                      </a:pPr>
                      <a:r>
                        <a:rPr sz="1900"/>
                        <a:t>HCC 原生支持</a:t>
                      </a:r>
                      <a:endParaRPr sz="1900"/>
                    </a:p>
                  </a:txBody>
                  <a:tcPr/>
                </a:tc>
              </a:tr>
              <a:tr h="381000">
                <a:tc>
                  <a:txBody>
                    <a:bodyPr/>
                    <a:lstStyle/>
                    <a:p>
                      <a:pPr>
                        <a:buNone/>
                      </a:pPr>
                      <a:r>
                        <a:rPr sz="1900"/>
                        <a:t>Profiler </a:t>
                      </a:r>
                      <a:endParaRPr sz="1900"/>
                    </a:p>
                  </a:txBody>
                  <a:tcPr/>
                </a:tc>
                <a:tc>
                  <a:txBody>
                    <a:bodyPr/>
                    <a:lstStyle/>
                    <a:p>
                      <a:pPr>
                        <a:buNone/>
                      </a:pPr>
                      <a:r>
                        <a:rPr sz="1900"/>
                        <a:t>ROCm Profiler </a:t>
                      </a:r>
                      <a:endParaRPr sz="1900"/>
                    </a:p>
                  </a:txBody>
                  <a:tcPr/>
                </a:tc>
                <a:tc>
                  <a:txBody>
                    <a:bodyPr/>
                    <a:lstStyle/>
                    <a:p>
                      <a:pPr>
                        <a:buNone/>
                      </a:pPr>
                      <a:endParaRPr sz="1900"/>
                    </a:p>
                  </a:txBody>
                  <a:tcPr/>
                </a:tc>
              </a:tr>
              <a:tr h="381000">
                <a:tc>
                  <a:txBody>
                    <a:bodyPr/>
                    <a:lstStyle/>
                    <a:p>
                      <a:pPr>
                        <a:buNone/>
                      </a:pPr>
                      <a:r>
                        <a:rPr sz="1900"/>
                        <a:t>CUDA-GDB </a:t>
                      </a:r>
                      <a:endParaRPr sz="1900"/>
                    </a:p>
                  </a:txBody>
                  <a:tcPr/>
                </a:tc>
                <a:tc>
                  <a:txBody>
                    <a:bodyPr/>
                    <a:lstStyle/>
                    <a:p>
                      <a:pPr>
                        <a:buNone/>
                      </a:pPr>
                      <a:r>
                        <a:rPr sz="1900"/>
                        <a:t>ROCm-GDB </a:t>
                      </a:r>
                      <a:endParaRPr sz="1900"/>
                    </a:p>
                  </a:txBody>
                  <a:tcPr/>
                </a:tc>
                <a:tc>
                  <a:txBody>
                    <a:bodyPr/>
                    <a:lstStyle/>
                    <a:p>
                      <a:pPr>
                        <a:buNone/>
                      </a:pPr>
                      <a:endParaRPr sz="1900"/>
                    </a:p>
                  </a:txBody>
                  <a:tcPr/>
                </a:tc>
              </a:tr>
              <a:tr h="381000">
                <a:tc>
                  <a:txBody>
                    <a:bodyPr/>
                    <a:lstStyle/>
                    <a:p>
                      <a:pPr>
                        <a:buNone/>
                      </a:pPr>
                      <a:r>
                        <a:rPr sz="1900"/>
                        <a:t>nvidia-smi </a:t>
                      </a:r>
                      <a:endParaRPr sz="1900"/>
                    </a:p>
                  </a:txBody>
                  <a:tcPr/>
                </a:tc>
                <a:tc>
                  <a:txBody>
                    <a:bodyPr/>
                    <a:lstStyle/>
                    <a:p>
                      <a:pPr>
                        <a:buNone/>
                      </a:pPr>
                      <a:r>
                        <a:rPr sz="1900"/>
                        <a:t>rocm-smi </a:t>
                      </a:r>
                      <a:endParaRPr sz="1900"/>
                    </a:p>
                  </a:txBody>
                  <a:tcPr/>
                </a:tc>
                <a:tc>
                  <a:txBody>
                    <a:bodyPr/>
                    <a:lstStyle/>
                    <a:p>
                      <a:pPr>
                        <a:buNone/>
                      </a:pPr>
                      <a:endParaRPr sz="1900"/>
                    </a:p>
                  </a:txBody>
                  <a:tcPr/>
                </a:tc>
              </a:tr>
              <a:tr h="381000">
                <a:tc>
                  <a:txBody>
                    <a:bodyPr/>
                    <a:lstStyle/>
                    <a:p>
                      <a:pPr>
                        <a:buNone/>
                      </a:pPr>
                      <a:r>
                        <a:rPr sz="1900"/>
                        <a:t>DirectGPU RDMA </a:t>
                      </a:r>
                      <a:endParaRPr sz="1900"/>
                    </a:p>
                  </a:txBody>
                  <a:tcPr/>
                </a:tc>
                <a:tc>
                  <a:txBody>
                    <a:bodyPr/>
                    <a:lstStyle/>
                    <a:p>
                      <a:pPr>
                        <a:buNone/>
                      </a:pPr>
                      <a:r>
                        <a:rPr sz="1900"/>
                        <a:t>ROCn RDMA </a:t>
                      </a:r>
                      <a:endParaRPr sz="1900"/>
                    </a:p>
                  </a:txBody>
                  <a:tcPr/>
                </a:tc>
                <a:tc>
                  <a:txBody>
                    <a:bodyPr/>
                    <a:lstStyle/>
                    <a:p>
                      <a:pPr>
                        <a:buNone/>
                      </a:pPr>
                      <a:r>
                        <a:rPr sz="1900"/>
                        <a:t>peer2peer</a:t>
                      </a:r>
                      <a:endParaRPr sz="1900"/>
                    </a:p>
                  </a:txBody>
                  <a:tcPr/>
                </a:tc>
              </a:tr>
              <a:tr h="381000">
                <a:tc>
                  <a:txBody>
                    <a:bodyPr/>
                    <a:lstStyle/>
                    <a:p>
                      <a:pPr>
                        <a:buNone/>
                      </a:pPr>
                      <a:r>
                        <a:rPr sz="1900"/>
                        <a:t>TensorRT </a:t>
                      </a:r>
                      <a:endParaRPr sz="1900"/>
                    </a:p>
                  </a:txBody>
                  <a:tcPr/>
                </a:tc>
                <a:tc>
                  <a:txBody>
                    <a:bodyPr/>
                    <a:lstStyle/>
                    <a:p>
                      <a:pPr>
                        <a:buNone/>
                      </a:pPr>
                      <a:r>
                        <a:rPr sz="1900"/>
                        <a:t>Tensile </a:t>
                      </a:r>
                      <a:endParaRPr sz="1900"/>
                    </a:p>
                  </a:txBody>
                  <a:tcPr/>
                </a:tc>
                <a:tc>
                  <a:txBody>
                    <a:bodyPr/>
                    <a:lstStyle/>
                    <a:p>
                      <a:pPr>
                        <a:buNone/>
                      </a:pPr>
                      <a:r>
                        <a:rPr sz="1900"/>
                        <a:t>张量计算库</a:t>
                      </a:r>
                      <a:endParaRPr sz="1900"/>
                    </a:p>
                  </a:txBody>
                  <a:tcPr/>
                </a:tc>
              </a:tr>
              <a:tr h="381000">
                <a:tc>
                  <a:txBody>
                    <a:bodyPr/>
                    <a:lstStyle/>
                    <a:p>
                      <a:pPr>
                        <a:buNone/>
                      </a:pPr>
                      <a:r>
                        <a:rPr sz="1900"/>
                        <a:t>CUDA-Docker </a:t>
                      </a:r>
                      <a:endParaRPr sz="1900"/>
                    </a:p>
                  </a:txBody>
                  <a:tcPr/>
                </a:tc>
                <a:tc>
                  <a:txBody>
                    <a:bodyPr/>
                    <a:lstStyle/>
                    <a:p>
                      <a:pPr>
                        <a:buNone/>
                      </a:pPr>
                      <a:r>
                        <a:rPr sz="1900"/>
                        <a:t>ROCm-Docker </a:t>
                      </a:r>
                      <a:endParaRPr sz="1900"/>
                    </a:p>
                  </a:txBody>
                  <a:tcPr/>
                </a:tc>
                <a:tc>
                  <a:txBody>
                    <a:bodyPr/>
                    <a:lstStyle/>
                    <a:p>
                      <a:pPr>
                        <a:buNone/>
                      </a:pPr>
                      <a:endParaRPr sz="190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endParaRPr lang="en-US" sz="3200"/>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endParaRPr lang="en-US" dirty="0"/>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46430"/>
          </a:xfrm>
        </p:spPr>
        <p:txBody>
          <a:bodyPr>
            <a:normAutofit fontScale="90000"/>
          </a:bodyPr>
          <a:lstStyle/>
          <a:p>
            <a:r>
              <a:rPr lang="en-US"/>
              <a:t>Heterogeneous system architecture (HSA)</a:t>
            </a:r>
            <a:endParaRPr lang="en-US"/>
          </a:p>
        </p:txBody>
      </p:sp>
      <p:sp>
        <p:nvSpPr>
          <p:cNvPr id="3" name="Content Placeholder 2"/>
          <p:cNvSpPr>
            <a:spLocks noGrp="1"/>
          </p:cNvSpPr>
          <p:nvPr>
            <p:ph sz="half" idx="1"/>
          </p:nvPr>
        </p:nvSpPr>
        <p:spPr>
          <a:xfrm>
            <a:off x="241300" y="1494790"/>
            <a:ext cx="5779135" cy="4999990"/>
          </a:xfrm>
        </p:spPr>
        <p:txBody>
          <a:bodyPr>
            <a:normAutofit fontScale="67500" lnSpcReduction="10000"/>
          </a:bodyPr>
          <a:lstStyle/>
          <a:p>
            <a:r>
              <a:rPr lang="en-US"/>
              <a:t>HSA is a set of platform architecture features and a programming model that software can depend on for parallel computing.</a:t>
            </a:r>
            <a:endParaRPr lang="en-US"/>
          </a:p>
          <a:p>
            <a:r>
              <a:rPr lang="en-US"/>
              <a:t>Security and “quality of service”</a:t>
            </a:r>
            <a:endParaRPr lang="en-US"/>
          </a:p>
          <a:p>
            <a:pPr lvl="1"/>
            <a:r>
              <a:rPr lang="x-none" altLang="en-US"/>
              <a:t>An </a:t>
            </a:r>
            <a:r>
              <a:rPr lang="en-US"/>
              <a:t>HSA accelerator has a “user mode” ingrained for execution, where the operating system (OS) runtime sets strict policies at the hardware level for the accelerator.</a:t>
            </a:r>
            <a:endParaRPr lang="en-US"/>
          </a:p>
          <a:p>
            <a:pPr lvl="0"/>
            <a:r>
              <a:rPr lang="en-US"/>
              <a:t>Shared virtual memory (SVM)</a:t>
            </a:r>
            <a:endParaRPr lang="en-US"/>
          </a:p>
          <a:p>
            <a:pPr lvl="1"/>
            <a:r>
              <a:rPr lang="x-none" altLang="en-US"/>
              <a:t>R</a:t>
            </a:r>
            <a:r>
              <a:rPr lang="en-US"/>
              <a:t>equires an MMU in hardware. </a:t>
            </a:r>
            <a:r>
              <a:rPr lang="x-none" altLang="en-US"/>
              <a:t>S</a:t>
            </a:r>
            <a:r>
              <a:rPr lang="en-US"/>
              <a:t>VM allows the accelerator to parse and only access the application data it needs directly. </a:t>
            </a:r>
            <a:endParaRPr lang="en-US"/>
          </a:p>
        </p:txBody>
      </p:sp>
      <p:sp>
        <p:nvSpPr>
          <p:cNvPr id="4" name="Content Placeholder 3"/>
          <p:cNvSpPr>
            <a:spLocks noGrp="1"/>
          </p:cNvSpPr>
          <p:nvPr>
            <p:ph sz="half" idx="2"/>
          </p:nvPr>
        </p:nvSpPr>
        <p:spPr>
          <a:xfrm>
            <a:off x="6172200" y="1437640"/>
            <a:ext cx="5181600" cy="5165090"/>
          </a:xfrm>
        </p:spPr>
        <p:txBody>
          <a:bodyPr>
            <a:normAutofit fontScale="67500" lnSpcReduction="10000"/>
          </a:bodyPr>
          <a:lstStyle/>
          <a:p>
            <a:r>
              <a:rPr lang="en-US"/>
              <a:t>Platform atomic operations</a:t>
            </a:r>
            <a:endParaRPr lang="en-US"/>
          </a:p>
          <a:p>
            <a:pPr lvl="1"/>
            <a:r>
              <a:rPr lang="en-US"/>
              <a:t>HSA compatible accelerators must support 32-bit or 64-bit atomics, as threads running on the CPU and on the accelerator operate and synchronize with each other very efficiently using atomic operations.</a:t>
            </a:r>
            <a:endParaRPr lang="en-US"/>
          </a:p>
          <a:p>
            <a:pPr lvl="0"/>
            <a:r>
              <a:rPr lang="en-US"/>
              <a:t>HSA signals and doorbells</a:t>
            </a:r>
            <a:endParaRPr lang="en-US"/>
          </a:p>
          <a:p>
            <a:pPr lvl="1"/>
            <a:r>
              <a:rPr lang="en-US"/>
              <a:t>By using HSA signals, one accelerator can notify other accelerators directly that data is ready and these can start their processing immediately. If implemented fully, the CPU doesn’t need to perform any coordination and can stay asleep. This is a significant power saving feature.</a:t>
            </a:r>
            <a:endParaRPr lang="en-US"/>
          </a:p>
          <a:p>
            <a:pPr lvl="0"/>
            <a:r>
              <a:rPr lang="en-US"/>
              <a:t> User queues and dispatch</a:t>
            </a:r>
            <a:endParaRPr lang="en-US"/>
          </a:p>
          <a:p>
            <a:pPr lvl="1"/>
            <a:r>
              <a:rPr lang="x-none" altLang="en-US"/>
              <a:t>D</a:t>
            </a:r>
            <a:r>
              <a:rPr lang="en-US"/>
              <a:t>efining a hardware-based user queue dispatch mechanism that can be directly accessed from the application runtime. </a:t>
            </a:r>
            <a:endParaRPr lang="en-US"/>
          </a:p>
          <a:p>
            <a:pPr lvl="0"/>
            <a:r>
              <a:rPr lang="en-US"/>
              <a:t>Cache coherency</a:t>
            </a:r>
            <a:endParaRPr lang="en-US"/>
          </a:p>
          <a:p>
            <a:pPr lvl="1"/>
            <a:r>
              <a:rPr lang="en-US"/>
              <a:t>Cache coherency can be automatically enforced by hardware bus protocols or alternatively require instruction controls, which in the case of HSA is part of the definition.</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a:p>
        </p:txBody>
      </p:sp>
      <p:sp>
        <p:nvSpPr>
          <p:cNvPr id="3" name="Content Placeholder 2"/>
          <p:cNvSpPr>
            <a:spLocks noGrp="1"/>
          </p:cNvSpPr>
          <p:nvPr>
            <p:ph idx="1"/>
          </p:nvPr>
        </p:nvSpPr>
        <p:spPr/>
        <p:txBody>
          <a:bodyPr/>
          <a:lstStyle/>
          <a:p>
            <a:r>
              <a:rPr lang="en-US"/>
              <a:t>What is ROCm and its modules?</a:t>
            </a:r>
            <a:endParaRPr lang="en-US"/>
          </a:p>
          <a:p>
            <a:r>
              <a:rPr lang="en-US"/>
              <a:t>AMD AI over ROCm</a:t>
            </a:r>
            <a:endParaRPr lang="en-US"/>
          </a:p>
          <a:p>
            <a:r>
              <a:rPr lang="en-US"/>
              <a:t>MIVisionX Overview</a:t>
            </a:r>
            <a:endParaRPr lang="en-US"/>
          </a:p>
          <a:p>
            <a:r>
              <a:rPr lang="en-US"/>
              <a:t>MIVision Components - OpenVX, Neural Network Model Optimizer, Toolkit, and Utilities</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endParaRPr lang="en-US" dirty="0"/>
          </a:p>
        </p:txBody>
      </p:sp>
      <p:sp>
        <p:nvSpPr>
          <p:cNvPr id="3" name="Content Placeholder 2"/>
          <p:cNvSpPr>
            <a:spLocks noGrp="1"/>
          </p:cNvSpPr>
          <p:nvPr>
            <p:ph sz="half" idx="1"/>
          </p:nvPr>
        </p:nvSpPr>
        <p:spPr>
          <a:xfrm>
            <a:off x="594995" y="1614170"/>
            <a:ext cx="3245485" cy="4566285"/>
          </a:xfrm>
        </p:spPr>
        <p:txBody>
          <a:bodyPr>
            <a:normAutofit/>
          </a:bodyPr>
          <a:lstStyle/>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058920" y="1612900"/>
            <a:ext cx="4493260" cy="4566285"/>
          </a:xfrm>
        </p:spPr>
        <p:txBody>
          <a:bodyPr/>
          <a:lstStyle/>
          <a:p>
            <a:pPr marL="381000" indent="-381000">
              <a:buFont typeface="Arial" panose="020B0604020202020204" pitchFamily="34"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8816433" y="1597263"/>
            <a:ext cx="2879296" cy="4811395"/>
          </a:xfrm>
          <a:prstGeom prst="rect">
            <a:avLst/>
          </a:prstGeom>
          <a:noFill/>
        </p:spPr>
        <p:txBody>
          <a:bodyPr wrap="square" rtlCol="0">
            <a:spAutoFit/>
          </a:bodyPr>
          <a:lstStyle/>
          <a:p>
            <a:pPr marL="228600" indent="-228600">
              <a:buFont typeface="Arial" panose="020B0604020202020204" pitchFamily="34"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panose="020B0604020202020204" pitchFamily="34"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panose="020B0604020202020204" pitchFamily="34"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rocFFT</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rocRAND</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hipSPARSE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rocALUTION</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MIOpenGEMM</a:t>
            </a:r>
            <a:endParaRPr lang="en-US" sz="1465" dirty="0">
              <a:solidFill>
                <a:schemeClr val="tx2"/>
              </a:solidFill>
            </a:endParaRPr>
          </a:p>
          <a:p>
            <a:pPr marL="838200" lvl="1" indent="-228600">
              <a:buFont typeface="Arial" panose="020B0604020202020204" pitchFamily="34"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panose="020B0604020202020204" pitchFamily="34"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panose="020B0604020202020204" pitchFamily="34" charset="0"/>
              <a:buChar char="•"/>
            </a:pPr>
            <a:r>
              <a:rPr lang="en-US" sz="1465" dirty="0">
                <a:solidFill>
                  <a:schemeClr val="tx2"/>
                </a:solidFill>
              </a:rPr>
              <a:t>RCCL</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Grp="1"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215835"/>
            <a:ext cx="9931400" cy="418646"/>
          </a:xfrm>
        </p:spPr>
        <p:txBody>
          <a:bodyPr>
            <a:normAutofit fontScale="90000"/>
          </a:bodyPr>
          <a:lstStyle/>
          <a:p>
            <a:r>
              <a:rPr lang="x-none" altLang="en-US" dirty="0"/>
              <a:t>AMD AI over ROCm</a:t>
            </a:r>
            <a:endParaRPr lang="x-none" altLang="en-US" dirty="0"/>
          </a:p>
        </p:txBody>
      </p:sp>
      <p:graphicFrame>
        <p:nvGraphicFramePr>
          <p:cNvPr id="6" name="Content Placeholder 5"/>
          <p:cNvGraphicFramePr>
            <a:graphicFrameLocks noGrp="1"/>
          </p:cNvGraphicFramePr>
          <p:nvPr>
            <p:ph sz="half" idx="1"/>
          </p:nvPr>
        </p:nvGraphicFramePr>
        <p:xfrm>
          <a:off x="316230" y="1616075"/>
          <a:ext cx="5779769" cy="4675507"/>
        </p:xfrm>
        <a:graphic>
          <a:graphicData uri="http://schemas.openxmlformats.org/drawingml/2006/table">
            <a:tbl>
              <a:tblPr firstRow="1" bandRow="1">
                <a:tableStyleId>{5C22544A-7EE6-4342-B048-85BDC9FD1C3A}</a:tableStyleId>
              </a:tblPr>
              <a:tblGrid>
                <a:gridCol w="1155954"/>
                <a:gridCol w="952378"/>
                <a:gridCol w="1148643"/>
                <a:gridCol w="1094376"/>
                <a:gridCol w="1428418"/>
              </a:tblGrid>
              <a:tr h="369571">
                <a:tc>
                  <a:txBody>
                    <a:bodyPr/>
                    <a:lstStyle/>
                    <a:p>
                      <a:pPr>
                        <a:buNone/>
                      </a:pPr>
                      <a:r>
                        <a:rPr sz="1000"/>
                        <a:t>Framework </a:t>
                      </a:r>
                      <a:endParaRPr sz="1000"/>
                    </a:p>
                  </a:txBody>
                  <a:tcPr/>
                </a:tc>
                <a:tc>
                  <a:txBody>
                    <a:bodyPr/>
                    <a:lstStyle/>
                    <a:p>
                      <a:pPr>
                        <a:buNone/>
                      </a:pPr>
                      <a:r>
                        <a:rPr sz="1000"/>
                        <a:t>Status </a:t>
                      </a:r>
                      <a:endParaRPr sz="1000"/>
                    </a:p>
                  </a:txBody>
                  <a:tcPr/>
                </a:tc>
                <a:tc>
                  <a:txBody>
                    <a:bodyPr/>
                    <a:lstStyle/>
                    <a:p>
                      <a:pPr>
                        <a:buNone/>
                      </a:pPr>
                      <a:r>
                        <a:rPr sz="1000"/>
                        <a:t>MIOpen Enabled </a:t>
                      </a:r>
                      <a:endParaRPr sz="1000"/>
                    </a:p>
                  </a:txBody>
                  <a:tcPr/>
                </a:tc>
                <a:tc>
                  <a:txBody>
                    <a:bodyPr/>
                    <a:lstStyle/>
                    <a:p>
                      <a:pPr>
                        <a:buNone/>
                      </a:pPr>
                      <a:r>
                        <a:rPr sz="1000"/>
                        <a:t>Upstreamed   </a:t>
                      </a:r>
                      <a:endParaRPr sz="1000"/>
                    </a:p>
                  </a:txBody>
                  <a:tcPr/>
                </a:tc>
                <a:tc>
                  <a:txBody>
                    <a:bodyPr/>
                    <a:lstStyle/>
                    <a:p>
                      <a:pPr>
                        <a:buNone/>
                      </a:pPr>
                      <a:r>
                        <a:rPr sz="1000"/>
                        <a:t>Current Repository</a:t>
                      </a:r>
                      <a:endParaRPr sz="1000"/>
                    </a:p>
                  </a:txBody>
                  <a:tcPr/>
                </a:tc>
              </a:tr>
              <a:tr h="542925">
                <a:tc>
                  <a:txBody>
                    <a:bodyPr/>
                    <a:lstStyle/>
                    <a:p>
                      <a:pPr>
                        <a:buNone/>
                      </a:pPr>
                      <a:r>
                        <a:rPr sz="1000"/>
                        <a:t>Caffe       </a:t>
                      </a:r>
                      <a:endParaRPr sz="1000"/>
                    </a:p>
                  </a:txBody>
                  <a:tcPr/>
                </a:tc>
                <a:tc>
                  <a:txBody>
                    <a:bodyPr/>
                    <a:lstStyle/>
                    <a:p>
                      <a:pPr>
                        <a:buNone/>
                      </a:pPr>
                      <a:r>
                        <a:rPr sz="1000"/>
                        <a:t>Public     </a:t>
                      </a:r>
                      <a:endParaRPr sz="1000"/>
                    </a:p>
                  </a:txBody>
                  <a:tcPr/>
                </a:tc>
                <a:tc>
                  <a:txBody>
                    <a:bodyPr/>
                    <a:lstStyle/>
                    <a:p>
                      <a:pPr>
                        <a:buNone/>
                      </a:pPr>
                      <a:r>
                        <a:rPr sz="1000"/>
                        <a:t>Yes            </a:t>
                      </a:r>
                      <a:endParaRPr sz="1000"/>
                    </a:p>
                  </a:txBody>
                  <a:tcPr/>
                </a:tc>
                <a:tc>
                  <a:txBody>
                    <a:bodyPr/>
                    <a:lstStyle/>
                    <a:p>
                      <a:pPr>
                        <a:buNone/>
                      </a:pPr>
                      <a:r>
                        <a:rPr sz="1000"/>
                        <a:t>              </a:t>
                      </a:r>
                      <a:endParaRPr sz="1000"/>
                    </a:p>
                  </a:txBody>
                  <a:tcPr/>
                </a:tc>
                <a:tc>
                  <a:txBody>
                    <a:bodyPr/>
                    <a:lstStyle/>
                    <a:p>
                      <a:pPr>
                        <a:buNone/>
                      </a:pPr>
                      <a:r>
                        <a:rPr sz="1000"/>
                        <a:t>https://github.com/ROCmSoftwarePlatform/hipCaffe</a:t>
                      </a:r>
                      <a:endParaRPr sz="1000"/>
                    </a:p>
                  </a:txBody>
                  <a:tcPr/>
                </a:tc>
              </a:tr>
              <a:tr h="705485">
                <a:tc>
                  <a:txBody>
                    <a:bodyPr/>
                    <a:lstStyle/>
                    <a:p>
                      <a:pPr>
                        <a:buNone/>
                      </a:pPr>
                      <a:r>
                        <a:rPr sz="1000"/>
                        <a:t>Tensorflow  </a:t>
                      </a:r>
                      <a:r>
                        <a:rPr lang="x-none" sz="1000"/>
                        <a:t>2.0</a:t>
                      </a:r>
                      <a:r>
                        <a:rPr sz="1000"/>
                        <a:t> </a:t>
                      </a:r>
                      <a:endParaRPr sz="1000"/>
                    </a:p>
                  </a:txBody>
                  <a:tcPr/>
                </a:tc>
                <a:tc>
                  <a:txBody>
                    <a:bodyPr/>
                    <a:lstStyle/>
                    <a:p>
                      <a:pPr>
                        <a:buNone/>
                      </a:pPr>
                      <a:r>
                        <a:rPr lang="x-none" sz="1000"/>
                        <a:t>Verified</a:t>
                      </a:r>
                      <a:endParaRPr sz="1000"/>
                    </a:p>
                  </a:txBody>
                  <a:tcPr/>
                </a:tc>
                <a:tc>
                  <a:txBody>
                    <a:bodyPr/>
                    <a:lstStyle/>
                    <a:p>
                      <a:pPr>
                        <a:buNone/>
                      </a:pPr>
                      <a:r>
                        <a:rPr sz="1000"/>
                        <a:t>Yes             </a:t>
                      </a:r>
                      <a:endParaRPr sz="1000"/>
                    </a:p>
                  </a:txBody>
                  <a:tcPr/>
                </a:tc>
                <a:tc>
                  <a:txBody>
                    <a:bodyPr/>
                    <a:lstStyle/>
                    <a:p>
                      <a:pPr>
                        <a:buNone/>
                      </a:pPr>
                      <a:r>
                        <a:rPr sz="1000"/>
                        <a:t>CLA in Progress </a:t>
                      </a:r>
                      <a:endParaRPr sz="1000"/>
                    </a:p>
                  </a:txBody>
                  <a:tcPr/>
                </a:tc>
                <a:tc>
                  <a:txBody>
                    <a:bodyPr/>
                    <a:lstStyle/>
                    <a:p>
                      <a:pPr>
                        <a:buNone/>
                      </a:pPr>
                      <a:r>
                        <a:rPr sz="1000"/>
                        <a:t>Notes: Working on NCCL and XLA enablement, Running</a:t>
                      </a:r>
                      <a:endParaRPr sz="1000"/>
                    </a:p>
                  </a:txBody>
                  <a:tcPr/>
                </a:tc>
              </a:tr>
              <a:tr h="504191">
                <a:tc>
                  <a:txBody>
                    <a:bodyPr/>
                    <a:lstStyle/>
                    <a:p>
                      <a:pPr>
                        <a:buNone/>
                      </a:pPr>
                      <a:r>
                        <a:rPr sz="1000"/>
                        <a:t>Caffe2       </a:t>
                      </a:r>
                      <a:endParaRPr sz="1000"/>
                    </a:p>
                  </a:txBody>
                  <a:tcPr/>
                </a:tc>
                <a:tc>
                  <a:txBody>
                    <a:bodyPr/>
                    <a:lstStyle/>
                    <a:p>
                      <a:pPr>
                        <a:buNone/>
                      </a:pPr>
                      <a:r>
                        <a:rPr sz="1000"/>
                        <a:t>Upstreaming </a:t>
                      </a:r>
                      <a:endParaRPr sz="1000"/>
                    </a:p>
                  </a:txBody>
                  <a:tcPr/>
                </a:tc>
                <a:tc>
                  <a:txBody>
                    <a:bodyPr/>
                    <a:lstStyle/>
                    <a:p>
                      <a:pPr>
                        <a:buNone/>
                      </a:pPr>
                      <a:r>
                        <a:rPr sz="1000"/>
                        <a:t>Yes </a:t>
                      </a:r>
                      <a:endParaRPr sz="1000"/>
                    </a:p>
                  </a:txBody>
                  <a:tcPr/>
                </a:tc>
                <a:tc>
                  <a:txBody>
                    <a:bodyPr/>
                    <a:lstStyle/>
                    <a:p>
                      <a:pPr>
                        <a:buNone/>
                      </a:pPr>
                      <a:r>
                        <a:rPr sz="1000"/>
                        <a:t>CLA in Progress </a:t>
                      </a:r>
                      <a:endParaRPr sz="1000"/>
                    </a:p>
                  </a:txBody>
                  <a:tcPr/>
                </a:tc>
                <a:tc>
                  <a:txBody>
                    <a:bodyPr/>
                    <a:lstStyle/>
                    <a:p>
                      <a:pPr>
                        <a:buNone/>
                      </a:pPr>
                      <a:r>
                        <a:rPr sz="1000"/>
                        <a:t>https://github.com/ROCmSoftwarePlatform/caffe2</a:t>
                      </a:r>
                      <a:endParaRPr sz="1000"/>
                    </a:p>
                  </a:txBody>
                  <a:tcPr/>
                </a:tc>
              </a:tr>
              <a:tr h="640080">
                <a:tc>
                  <a:txBody>
                    <a:bodyPr/>
                    <a:lstStyle/>
                    <a:p>
                      <a:pPr>
                        <a:buNone/>
                      </a:pPr>
                      <a:r>
                        <a:rPr sz="1000"/>
                        <a:t>Torch HIP   </a:t>
                      </a:r>
                      <a:endParaRPr sz="1000"/>
                    </a:p>
                  </a:txBody>
                  <a:tcPr/>
                </a:tc>
                <a:tc>
                  <a:txBody>
                    <a:bodyPr/>
                    <a:lstStyle/>
                    <a:p>
                      <a:pPr>
                        <a:buNone/>
                      </a:pPr>
                      <a:r>
                        <a:rPr sz="1000"/>
                        <a:t>Upstreaming </a:t>
                      </a:r>
                      <a:endParaRPr sz="1000"/>
                    </a:p>
                  </a:txBody>
                  <a:tcPr/>
                </a:tc>
                <a:tc>
                  <a:txBody>
                    <a:bodyPr/>
                    <a:lstStyle/>
                    <a:p>
                      <a:pPr>
                        <a:buNone/>
                      </a:pPr>
                      <a:r>
                        <a:rPr sz="1000"/>
                        <a:t>Development </a:t>
                      </a:r>
                      <a:endParaRPr sz="1000"/>
                    </a:p>
                  </a:txBody>
                  <a:tcPr/>
                </a:tc>
                <a:tc>
                  <a:txBody>
                    <a:bodyPr/>
                    <a:lstStyle/>
                    <a:p>
                      <a:pPr>
                        <a:buNone/>
                      </a:pPr>
                      <a:r>
                        <a:rPr sz="1000"/>
                        <a:t>In process </a:t>
                      </a:r>
                      <a:endParaRPr sz="1000"/>
                    </a:p>
                  </a:txBody>
                  <a:tcPr/>
                </a:tc>
                <a:tc>
                  <a:txBody>
                    <a:bodyPr/>
                    <a:lstStyle/>
                    <a:p>
                      <a:pPr>
                        <a:buNone/>
                      </a:pPr>
                      <a:r>
                        <a:rPr sz="1000"/>
                        <a:t>https://github.com/ROCmSoftwarePlatform/cutorch_hip</a:t>
                      </a:r>
                      <a:endParaRPr sz="1000"/>
                    </a:p>
                  </a:txBody>
                  <a:tcPr/>
                </a:tc>
              </a:tr>
              <a:tr h="504191">
                <a:tc>
                  <a:txBody>
                    <a:bodyPr/>
                    <a:lstStyle/>
                    <a:p>
                      <a:pPr>
                        <a:buNone/>
                      </a:pPr>
                      <a:r>
                        <a:rPr sz="1000"/>
                        <a:t>HIPnn        </a:t>
                      </a:r>
                      <a:endParaRPr sz="1000"/>
                    </a:p>
                  </a:txBody>
                  <a:tcPr/>
                </a:tc>
                <a:tc>
                  <a:txBody>
                    <a:bodyPr/>
                    <a:lstStyle/>
                    <a:p>
                      <a:pPr>
                        <a:buNone/>
                      </a:pPr>
                      <a:r>
                        <a:rPr sz="1000"/>
                        <a:t>Upstreaming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https://github.com/ROCmSoftwarePlatform/cunn_hip</a:t>
                      </a:r>
                      <a:endParaRPr sz="1000"/>
                    </a:p>
                  </a:txBody>
                  <a:tcPr/>
                </a:tc>
              </a:tr>
              <a:tr h="369571">
                <a:tc>
                  <a:txBody>
                    <a:bodyPr/>
                    <a:lstStyle/>
                    <a:p>
                      <a:pPr>
                        <a:buNone/>
                      </a:pPr>
                      <a:r>
                        <a:rPr sz="1000"/>
                        <a:t>PyTorch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 </a:t>
                      </a:r>
                      <a:endParaRPr sz="1000"/>
                    </a:p>
                  </a:txBody>
                  <a:tcPr/>
                </a:tc>
              </a:tr>
              <a:tr h="504191">
                <a:tc>
                  <a:txBody>
                    <a:bodyPr/>
                    <a:lstStyle/>
                    <a:p>
                      <a:pPr>
                        <a:buNone/>
                      </a:pPr>
                      <a:r>
                        <a:rPr sz="1000"/>
                        <a:t>MxNet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https://github.com/ROCmSoftwarePlatform/mxnet  </a:t>
                      </a:r>
                      <a:endParaRPr sz="1000"/>
                    </a:p>
                  </a:txBody>
                  <a:tcPr/>
                </a:tc>
              </a:tr>
              <a:tr h="369571">
                <a:tc>
                  <a:txBody>
                    <a:bodyPr/>
                    <a:lstStyle/>
                    <a:p>
                      <a:pPr>
                        <a:buNone/>
                      </a:pPr>
                      <a:r>
                        <a:rPr sz="1000"/>
                        <a:t>CNTK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dirty="0"/>
                        <a:t>           </a:t>
                      </a:r>
                      <a:endParaRPr sz="1000" dirty="0"/>
                    </a:p>
                  </a:txBody>
                  <a:tcPr/>
                </a:tc>
              </a:tr>
            </a:tbl>
          </a:graphicData>
        </a:graphic>
      </p:graphicFrame>
      <p:pic>
        <p:nvPicPr>
          <p:cNvPr id="9" name="Picture 8"/>
          <p:cNvPicPr>
            <a:picLocks noChangeAspect="1"/>
          </p:cNvPicPr>
          <p:nvPr/>
        </p:nvPicPr>
        <p:blipFill>
          <a:blip r:embed="rId1"/>
          <a:stretch>
            <a:fillRect/>
          </a:stretch>
        </p:blipFill>
        <p:spPr>
          <a:xfrm>
            <a:off x="6195527" y="709127"/>
            <a:ext cx="5850294" cy="60555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endParaRPr lang="x-none" altLang="en-US" sz="3600"/>
          </a:p>
        </p:txBody>
      </p:sp>
      <p:sp>
        <p:nvSpPr>
          <p:cNvPr id="3" name="Content Placeholder 2"/>
          <p:cNvSpPr>
            <a:spLocks noGrp="1"/>
          </p:cNvSpPr>
          <p:nvPr>
            <p:ph sz="half" idx="1"/>
          </p:nvPr>
        </p:nvSpPr>
        <p:spPr>
          <a:xfrm>
            <a:off x="590550" y="1534160"/>
            <a:ext cx="5429250" cy="5064125"/>
          </a:xfrm>
        </p:spPr>
        <p:txBody>
          <a:bodyPr>
            <a:normAutofit fontScale="75000" lnSpcReduction="20000"/>
          </a:bodyPr>
          <a:lstStyle/>
          <a:p>
            <a:pPr fontAlgn="auto">
              <a:lnSpc>
                <a:spcPct val="150000"/>
              </a:lnSpc>
            </a:pPr>
            <a:r>
              <a:rPr lang="x-none" altLang="en-US"/>
              <a:t>Languages support</a:t>
            </a:r>
            <a:endParaRPr lang="x-none" altLang="en-US"/>
          </a:p>
          <a:p>
            <a:pPr lvl="1" fontAlgn="auto">
              <a:lnSpc>
                <a:spcPct val="150000"/>
              </a:lnSpc>
            </a:pPr>
            <a:r>
              <a:rPr lang="x-none" altLang="en-US"/>
              <a:t>HCC:  C++ dialect with extensions to express all forms of parallelism, including multicore CPU, SIMD and GPU.</a:t>
            </a:r>
            <a:endParaRPr lang="x-none" altLang="en-US"/>
          </a:p>
          <a:p>
            <a:pPr lvl="1" fontAlgn="auto">
              <a:lnSpc>
                <a:spcPct val="150000"/>
              </a:lnSpc>
            </a:pPr>
            <a:r>
              <a:rPr lang="x-none" altLang="en-US"/>
              <a:t>HIP:  C++ dialect designed to ease conversion of Cuda applications to portable C++ code.It provides a C-style API and a C++ kernel language. </a:t>
            </a:r>
            <a:endParaRPr lang="x-none" altLang="en-US"/>
          </a:p>
          <a:p>
            <a:pPr lvl="1" fontAlgn="auto">
              <a:lnSpc>
                <a:spcPct val="150000"/>
              </a:lnSpc>
            </a:pPr>
            <a:r>
              <a:rPr lang="x-none" altLang="en-US"/>
              <a:t>OpenCL: provides a C run-time API and C99-based kernel language.</a:t>
            </a:r>
            <a:endParaRPr lang="x-none" altLang="en-US"/>
          </a:p>
          <a:p>
            <a:pPr lvl="1" fontAlgn="auto">
              <a:lnSpc>
                <a:spcPct val="150000"/>
              </a:lnSpc>
            </a:pPr>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lstStyle/>
                    <a:p>
                      <a:pPr>
                        <a:buNone/>
                      </a:pPr>
                      <a:r>
                        <a:rPr lang="x-none"/>
                        <a:t>GCN Version</a:t>
                      </a:r>
                      <a:endParaRPr lang="x-none"/>
                    </a:p>
                  </a:txBody>
                  <a:tcPr/>
                </a:tc>
                <a:tc>
                  <a:txBody>
                    <a:bodyPr/>
                    <a:lstStyle/>
                    <a:p>
                      <a:pPr>
                        <a:buNone/>
                      </a:pPr>
                      <a:r>
                        <a:rPr lang="x-none"/>
                        <a:t>GPU/APU Family</a:t>
                      </a:r>
                      <a:endParaRPr lang="x-none"/>
                    </a:p>
                  </a:txBody>
                  <a:tcPr/>
                </a:tc>
                <a:tc>
                  <a:txBody>
                    <a:bodyPr/>
                    <a:lstStyle/>
                    <a:p>
                      <a:pPr>
                        <a:buNone/>
                      </a:pPr>
                      <a:r>
                        <a:rPr lang="x-none"/>
                        <a:t>Example of Radeon GPU</a:t>
                      </a:r>
                      <a:endParaRPr lang="x-none"/>
                    </a:p>
                  </a:txBody>
                  <a:tcPr/>
                </a:tc>
              </a:tr>
              <a:tr h="381000">
                <a:tc>
                  <a:txBody>
                    <a:bodyPr/>
                    <a:lstStyle/>
                    <a:p>
                      <a:pPr>
                        <a:buNone/>
                      </a:pPr>
                      <a:r>
                        <a:rPr lang="x-none" sz="1200"/>
                        <a:t>gfx701</a:t>
                      </a:r>
                      <a:endParaRPr lang="x-none" sz="1200"/>
                    </a:p>
                  </a:txBody>
                  <a:tcPr/>
                </a:tc>
                <a:tc>
                  <a:txBody>
                    <a:bodyPr/>
                    <a:lstStyle/>
                    <a:p>
                      <a:pPr>
                        <a:buNone/>
                      </a:pPr>
                      <a:r>
                        <a:rPr lang="x-none" sz="1200"/>
                        <a:t>GFX7</a:t>
                      </a:r>
                      <a:endParaRPr lang="x-none" sz="1200"/>
                    </a:p>
                  </a:txBody>
                  <a:tcPr/>
                </a:tc>
                <a:tc>
                  <a:txBody>
                    <a:bodyPr/>
                    <a:lstStyle/>
                    <a:p>
                      <a:pPr>
                        <a:buNone/>
                      </a:pPr>
                      <a:r>
                        <a:rPr sz="1200"/>
                        <a:t>FirePro W8100, FirePro W9100, Radeon R9 290, Radeon R9 390</a:t>
                      </a:r>
                      <a:endParaRPr sz="1200"/>
                    </a:p>
                  </a:txBody>
                  <a:tcPr/>
                </a:tc>
              </a:tr>
              <a:tr h="381000">
                <a:tc>
                  <a:txBody>
                    <a:bodyPr/>
                    <a:lstStyle/>
                    <a:p>
                      <a:pPr>
                        <a:buNone/>
                      </a:pPr>
                      <a:r>
                        <a:rPr lang="x-none" sz="1200"/>
                        <a:t>gfx801</a:t>
                      </a:r>
                      <a:endParaRPr lang="x-none" sz="1200"/>
                    </a:p>
                  </a:txBody>
                  <a:tcPr/>
                </a:tc>
                <a:tc>
                  <a:txBody>
                    <a:bodyPr/>
                    <a:lstStyle/>
                    <a:p>
                      <a:pPr>
                        <a:buNone/>
                      </a:pPr>
                      <a:r>
                        <a:rPr lang="x-none" sz="1200"/>
                        <a:t>Carrizo APU</a:t>
                      </a:r>
                      <a:endParaRPr lang="x-none" sz="1200"/>
                    </a:p>
                  </a:txBody>
                  <a:tcPr/>
                </a:tc>
                <a:tc>
                  <a:txBody>
                    <a:bodyPr/>
                    <a:lstStyle/>
                    <a:p>
                      <a:pPr>
                        <a:buNone/>
                      </a:pPr>
                      <a:r>
                        <a:rPr sz="1200"/>
                        <a:t>FX-8800P</a:t>
                      </a:r>
                      <a:endParaRPr sz="1200"/>
                    </a:p>
                  </a:txBody>
                  <a:tcPr/>
                </a:tc>
              </a:tr>
              <a:tr h="381000">
                <a:tc>
                  <a:txBody>
                    <a:bodyPr/>
                    <a:lstStyle/>
                    <a:p>
                      <a:pPr>
                        <a:buNone/>
                      </a:pPr>
                      <a:r>
                        <a:rPr lang="x-none" sz="1200"/>
                        <a:t>gfx803</a:t>
                      </a:r>
                      <a:endParaRPr lang="x-none" sz="1200"/>
                    </a:p>
                  </a:txBody>
                  <a:tcPr/>
                </a:tc>
                <a:tc>
                  <a:txBody>
                    <a:bodyPr/>
                    <a:lstStyle/>
                    <a:p>
                      <a:pPr>
                        <a:buNone/>
                      </a:pPr>
                      <a:r>
                        <a:rPr lang="x-none" sz="1200"/>
                        <a:t>GFX8</a:t>
                      </a:r>
                      <a:endParaRPr lang="x-none" sz="1200"/>
                    </a:p>
                  </a:txBody>
                  <a:tcPr/>
                </a:tc>
                <a:tc>
                  <a:txBody>
                    <a:bodyPr/>
                    <a:lstStyle/>
                    <a:p>
                      <a:pPr>
                        <a:buNone/>
                      </a:pPr>
                      <a:r>
                        <a:rPr sz="1200"/>
                        <a:t>R9 Fury, R9 Fury X, R9 Nano, FirePro S9300 x2, Radeon RX 480, Radeon RX 470, Radeon RX 460</a:t>
                      </a:r>
                      <a:endParaRPr sz="1200"/>
                    </a:p>
                  </a:txBody>
                  <a:tcPr/>
                </a:tc>
              </a:tr>
              <a:tr h="381000">
                <a:tc>
                  <a:txBody>
                    <a:bodyPr/>
                    <a:lstStyle/>
                    <a:p>
                      <a:pPr>
                        <a:buNone/>
                      </a:pPr>
                      <a:r>
                        <a:rPr lang="x-none" sz="1200"/>
                        <a:t>gfx900</a:t>
                      </a:r>
                      <a:endParaRPr lang="x-none" sz="1200"/>
                    </a:p>
                  </a:txBody>
                  <a:tcPr/>
                </a:tc>
                <a:tc>
                  <a:txBody>
                    <a:bodyPr/>
                    <a:lstStyle/>
                    <a:p>
                      <a:pPr>
                        <a:buNone/>
                      </a:pPr>
                      <a:r>
                        <a:rPr lang="x-none" sz="1200"/>
                        <a:t>GFX9</a:t>
                      </a:r>
                      <a:endParaRPr lang="x-none" sz="1200"/>
                    </a:p>
                  </a:txBody>
                  <a:tcPr/>
                </a:tc>
                <a:tc>
                  <a:txBody>
                    <a:bodyPr/>
                    <a:lstStyle/>
                    <a:p>
                      <a:pPr>
                        <a:buNone/>
                      </a:pPr>
                      <a:r>
                        <a:rPr sz="1200"/>
                        <a:t>Vega10</a:t>
                      </a:r>
                      <a:endParaRPr sz="120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w/ </a:t>
            </a:r>
            <a:r>
              <a:rPr lang="en-US" dirty="0" err="1"/>
              <a:t>MIVisionX</a:t>
            </a:r>
            <a:r>
              <a:rPr lang="en-US" dirty="0"/>
              <a:t> - </a:t>
            </a:r>
            <a:r>
              <a:rPr lang="en-US" dirty="0" err="1"/>
              <a:t>OpenVX</a:t>
            </a:r>
            <a:endParaRPr lang="en-US" dirty="0"/>
          </a:p>
        </p:txBody>
      </p:sp>
      <p:pic>
        <p:nvPicPr>
          <p:cNvPr id="4" name="Picture 3"/>
          <p:cNvPicPr>
            <a:picLocks noChangeAspect="1"/>
          </p:cNvPicPr>
          <p:nvPr/>
        </p:nvPicPr>
        <p:blipFill>
          <a:blip r:embed="rId1"/>
          <a:stretch>
            <a:fillRect/>
          </a:stretch>
        </p:blipFill>
        <p:spPr>
          <a:xfrm>
            <a:off x="242596" y="1838131"/>
            <a:ext cx="11513975" cy="4585926"/>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11059</Words>
  <Application>WPS Presentation</Application>
  <PresentationFormat>Widescreen</PresentationFormat>
  <Paragraphs>401</Paragraphs>
  <Slides>28</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Arial Unicode MS</vt:lpstr>
      <vt:lpstr>黑体</vt:lpstr>
      <vt:lpstr>Calibri</vt:lpstr>
      <vt:lpstr>Office 主题</vt:lpstr>
      <vt:lpstr>Brief on AMD ROCm &amp; MIVisionX</vt:lpstr>
      <vt:lpstr>Summary</vt:lpstr>
      <vt:lpstr>Agenda</vt:lpstr>
      <vt:lpstr>AMD ROCm 2.6 Software Stack</vt:lpstr>
      <vt:lpstr>Layer Model of ROCm Stack &amp; Language</vt:lpstr>
      <vt:lpstr>AMD AI over ROCm</vt:lpstr>
      <vt:lpstr>Application Development over ROCm Stack</vt:lpstr>
      <vt:lpstr>MIVisionX Overview</vt:lpstr>
      <vt:lpstr>Inference w/ MIVisionX - OpenVX</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Heterogeneous system architecture (HSA)</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EDU Test</cp:lastModifiedBy>
  <cp:revision>291</cp:revision>
  <dcterms:created xsi:type="dcterms:W3CDTF">2019-08-16T07:08:00Z</dcterms:created>
  <dcterms:modified xsi:type="dcterms:W3CDTF">2019-08-17T14:24:14Z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y fmtid="{D5CDD505-2E9C-101B-9397-08002B2CF9AE}" pid="3" name="TitusGUID">
    <vt:lpwstr>e0bfd7cf-768b-415c-8f95-f67fc4f78c1d</vt:lpwstr>
  </property>
  <property fmtid="{D5CDD505-2E9C-101B-9397-08002B2CF9AE}" pid="4" name="CTP_TimeStamp">
    <vt:lpwstr>2019-08-16 07:29:05Z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